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2"/>
  </p:notesMasterIdLst>
  <p:sldIdLst>
    <p:sldId id="258" r:id="rId2"/>
    <p:sldId id="259" r:id="rId3"/>
    <p:sldId id="289" r:id="rId4"/>
    <p:sldId id="286" r:id="rId5"/>
    <p:sldId id="288" r:id="rId6"/>
    <p:sldId id="290" r:id="rId7"/>
    <p:sldId id="260" r:id="rId8"/>
    <p:sldId id="291" r:id="rId9"/>
    <p:sldId id="261" r:id="rId10"/>
    <p:sldId id="263" r:id="rId11"/>
    <p:sldId id="264" r:id="rId12"/>
    <p:sldId id="292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9" r:id="rId24"/>
    <p:sldId id="280" r:id="rId25"/>
    <p:sldId id="281" r:id="rId26"/>
    <p:sldId id="282" r:id="rId27"/>
    <p:sldId id="283" r:id="rId28"/>
    <p:sldId id="285" r:id="rId29"/>
    <p:sldId id="284" r:id="rId30"/>
    <p:sldId id="257" r:id="rId3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20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10B33F-C252-4B93-8684-4EC28AF9A6DB}" type="datetimeFigureOut">
              <a:rPr lang="en-US" smtClean="0"/>
              <a:t>1/1/2019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AA4A25-4A1A-4638-BBBB-0D1F82E8F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9654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CCF8FC76-8A74-4C31-BFDB-170EF90AEDD9}" type="datetime1">
              <a:rPr lang="en-US" smtClean="0"/>
              <a:t>1/1/2019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0A75D-3A7A-4705-91DC-2F471140653F}" type="datetime1">
              <a:rPr lang="en-US" smtClean="0"/>
              <a:t>1/1/2019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5DECA25-7A58-482D-95D0-3DE3E7BA9740}" type="datetime1">
              <a:rPr lang="en-US" smtClean="0"/>
              <a:t>1/1/2019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5C867E4-E2E4-4271-A5E8-149BB4114161}" type="datetime1">
              <a:rPr lang="en-US" smtClean="0"/>
              <a:t>1/1/2019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DFE3D11-248B-4EEF-9995-EAD5BAFA5D8A}" type="datetime1">
              <a:rPr lang="en-US" smtClean="0"/>
              <a:t>1/1/2019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26F2F-46E6-4E2F-87F2-3DC6B715B291}" type="datetime1">
              <a:rPr lang="en-US" smtClean="0"/>
              <a:t>1/1/2019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AAE86-03B1-466B-B6B1-8C7A0747D7D6}" type="datetime1">
              <a:rPr lang="en-US" smtClean="0"/>
              <a:t>1/1/2019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19D30-D920-40A7-A59F-4D16B4993A00}" type="datetime1">
              <a:rPr lang="en-US" smtClean="0"/>
              <a:t>1/1/2019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3D9486A5-DBB9-4650-9E9A-B105487E6704}" type="datetime1">
              <a:rPr lang="en-US" smtClean="0"/>
              <a:t>1/1/2019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66696-BDF9-4808-B810-8E50DF249559}" type="datetime1">
              <a:rPr lang="en-US" smtClean="0"/>
              <a:t>1/1/2019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079351AF-7208-4BD6-8F4C-B4F6F5F846D1}" type="datetime1">
              <a:rPr lang="en-US" smtClean="0"/>
              <a:t>1/1/2019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CC52A3-5A91-4578-A096-18791545CCEB}" type="datetime1">
              <a:rPr lang="en-US" smtClean="0"/>
              <a:t>1/1/2019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C9300-BD0C-4B54-A893-27718E3AA08B}" type="datetime1">
              <a:rPr lang="en-US" smtClean="0"/>
              <a:t>1/1/2019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66035-16BA-4821-9F03-CE0F0EC3D1F8}" type="datetime1">
              <a:rPr lang="en-US" smtClean="0"/>
              <a:t>1/1/2019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72075-2545-4408-9C46-5F3A68E2C430}" type="datetime1">
              <a:rPr lang="en-US" smtClean="0"/>
              <a:t>1/1/2019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7CDF7-12B4-4580-825E-4BEBC8D367E5}" type="datetime1">
              <a:rPr lang="en-US" smtClean="0"/>
              <a:t>1/1/2019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AD0C-7C5D-4A9F-A466-A01C903B5C22}" type="datetime1">
              <a:rPr lang="en-US" smtClean="0"/>
              <a:t>1/1/2019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10AA12-2B88-48F7-BA2F-E85DB63017C6}" type="datetime1">
              <a:rPr lang="en-US" smtClean="0"/>
              <a:t>1/1/2019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7916" y="1072055"/>
            <a:ext cx="9711559" cy="2978781"/>
          </a:xfrm>
        </p:spPr>
        <p:txBody>
          <a:bodyPr/>
          <a:lstStyle/>
          <a:p>
            <a:pPr algn="ctr"/>
            <a:r>
              <a:rPr lang="fa-IR" sz="4000" b="1" dirty="0" smtClean="0">
                <a:solidFill>
                  <a:schemeClr val="tx1"/>
                </a:solidFill>
                <a:cs typeface="B Nazanin" panose="00000400000000000000" pitchFamily="2" charset="-78"/>
              </a:rPr>
              <a:t>آشنایی با پلتفرم اینترنت اشیا </a:t>
            </a:r>
            <a:endParaRPr lang="en-US" sz="4000" b="1" dirty="0">
              <a:solidFill>
                <a:schemeClr val="tx1"/>
              </a:solidFill>
              <a:cs typeface="B Nazanin" panose="00000400000000000000" pitchFamily="2" charset="-78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5484" y="450263"/>
            <a:ext cx="3646516" cy="200547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838225" y="4310022"/>
            <a:ext cx="49819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sz="2000" dirty="0" smtClean="0">
                <a:cs typeface="B Nazanin" panose="00000400000000000000" pitchFamily="2" charset="-78"/>
              </a:rPr>
              <a:t>ارائه شده توسط : سارا رجب زاده </a:t>
            </a:r>
            <a:endParaRPr lang="en-US" sz="2000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403383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9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332351" y="315055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a-IR" b="1" dirty="0" smtClean="0">
                <a:cs typeface="B Nazanin" panose="00000400000000000000" pitchFamily="2" charset="-78"/>
              </a:rPr>
              <a:t>پلتفرم جزیره ای</a:t>
            </a:r>
            <a:endParaRPr lang="en-US" b="1" dirty="0">
              <a:cs typeface="B Nazanin" panose="00000400000000000000" pitchFamily="2" charset="-78"/>
            </a:endParaRPr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8083" y="2193925"/>
            <a:ext cx="9315834" cy="4024313"/>
          </a:xfrm>
        </p:spPr>
      </p:pic>
    </p:spTree>
    <p:extLst>
      <p:ext uri="{BB962C8B-B14F-4D97-AF65-F5344CB8AC3E}">
        <p14:creationId xmlns:p14="http://schemas.microsoft.com/office/powerpoint/2010/main" val="1362779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10</a:t>
            </a:r>
            <a:endParaRPr lang="en-US" dirty="0">
              <a:cs typeface="B Nazanin" panose="00000400000000000000" pitchFamily="2" charset="-78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4" t="1592" r="415" b="1654"/>
          <a:stretch/>
        </p:blipFill>
        <p:spPr>
          <a:xfrm>
            <a:off x="1670463" y="2086498"/>
            <a:ext cx="8851075" cy="3893796"/>
          </a:xfr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3332351" y="315055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a-IR" b="1" dirty="0" smtClean="0">
                <a:cs typeface="B Nazanin" panose="00000400000000000000" pitchFamily="2" charset="-78"/>
              </a:rPr>
              <a:t>پلتفرم مرکزی</a:t>
            </a:r>
            <a:r>
              <a:rPr lang="en-US" b="1" dirty="0" smtClean="0">
                <a:cs typeface="B Nazanin" panose="00000400000000000000" pitchFamily="2" charset="-78"/>
              </a:rPr>
              <a:t> </a:t>
            </a:r>
            <a:endParaRPr lang="en-US" b="1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543621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a-IR" b="1" dirty="0" smtClean="0">
                <a:cs typeface="B Nazanin" panose="00000400000000000000" pitchFamily="2" charset="-78"/>
              </a:rPr>
              <a:t>تحلیل</a:t>
            </a:r>
            <a:r>
              <a:rPr lang="fa-IR" dirty="0" smtClean="0">
                <a:cs typeface="B Narm" panose="00000400000000000000" pitchFamily="2" charset="-78"/>
              </a:rPr>
              <a:t> </a:t>
            </a:r>
            <a:r>
              <a:rPr lang="fa-IR" b="1" dirty="0" smtClean="0">
                <a:cs typeface="B Nazanin" panose="00000400000000000000" pitchFamily="2" charset="-78"/>
              </a:rPr>
              <a:t>پلتفرم اینترنت اشیا</a:t>
            </a:r>
            <a:endParaRPr lang="en-US" dirty="0">
              <a:cs typeface="B Narm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617133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14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3332351" y="315055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a-IR" b="1" dirty="0" smtClean="0">
                <a:cs typeface="B Nazanin" panose="00000400000000000000" pitchFamily="2" charset="-78"/>
              </a:rPr>
              <a:t>مدل مفهومی پلتفرم</a:t>
            </a:r>
            <a:endParaRPr lang="en-US" b="1" dirty="0">
              <a:cs typeface="B Nazanin" panose="00000400000000000000" pitchFamily="2" charset="-78"/>
            </a:endParaRP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3248751"/>
            <a:ext cx="10820400" cy="1914660"/>
          </a:xfrm>
        </p:spPr>
      </p:pic>
    </p:spTree>
    <p:extLst>
      <p:ext uri="{BB962C8B-B14F-4D97-AF65-F5344CB8AC3E}">
        <p14:creationId xmlns:p14="http://schemas.microsoft.com/office/powerpoint/2010/main" val="3859939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15</a:t>
            </a:r>
            <a:endParaRPr lang="en-US" dirty="0">
              <a:cs typeface="B Nazanin" panose="00000400000000000000" pitchFamily="2" charset="-78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689" y="1046101"/>
            <a:ext cx="9908623" cy="5811899"/>
          </a:xfr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3332351" y="315055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a-IR" b="1" dirty="0" smtClean="0">
                <a:cs typeface="B Nazanin" panose="00000400000000000000" pitchFamily="2" charset="-78"/>
              </a:rPr>
              <a:t>جراحی ساختار پلتفرم</a:t>
            </a:r>
            <a:endParaRPr lang="en-US" b="1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875048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16</a:t>
            </a:r>
            <a:endParaRPr lang="en-US" dirty="0">
              <a:cs typeface="B Nazanin" panose="00000400000000000000" pitchFamily="2" charset="-78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9952" y="1119457"/>
            <a:ext cx="9912096" cy="5353976"/>
          </a:xfr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3332351" y="315055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a-IR" b="1" dirty="0" smtClean="0">
                <a:cs typeface="B Nazanin" panose="00000400000000000000" pitchFamily="2" charset="-78"/>
              </a:rPr>
              <a:t>تجهیزات</a:t>
            </a:r>
            <a:endParaRPr lang="en-US" b="1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432605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17</a:t>
            </a:r>
            <a:endParaRPr lang="en-US" dirty="0">
              <a:cs typeface="B Nazanin" panose="00000400000000000000" pitchFamily="2" charset="-78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9952" y="1051560"/>
            <a:ext cx="9912096" cy="5525480"/>
          </a:xfr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3332351" y="315055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a-IR" b="1" dirty="0" smtClean="0">
                <a:cs typeface="B Nazanin" panose="00000400000000000000" pitchFamily="2" charset="-78"/>
              </a:rPr>
              <a:t>ارتباطات</a:t>
            </a:r>
            <a:endParaRPr lang="en-US" b="1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787688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18</a:t>
            </a:r>
            <a:endParaRPr lang="en-US" dirty="0">
              <a:cs typeface="B Nazanin" panose="00000400000000000000" pitchFamily="2" charset="-78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08"/>
          <a:stretch/>
        </p:blipFill>
        <p:spPr>
          <a:xfrm>
            <a:off x="1139952" y="924268"/>
            <a:ext cx="9912096" cy="5218838"/>
          </a:xfr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3332351" y="315055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a-IR" b="1" dirty="0" smtClean="0">
                <a:cs typeface="B Nazanin" panose="00000400000000000000" pitchFamily="2" charset="-78"/>
              </a:rPr>
              <a:t>بروکر</a:t>
            </a:r>
            <a:endParaRPr lang="en-US" b="1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648811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19</a:t>
            </a:r>
            <a:endParaRPr lang="en-US" dirty="0">
              <a:cs typeface="B Nazanin" panose="00000400000000000000" pitchFamily="2" charset="-78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9952" y="990602"/>
            <a:ext cx="9912096" cy="5363033"/>
          </a:xfr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3332351" y="315055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a-IR" b="1" dirty="0" smtClean="0">
                <a:cs typeface="B Nazanin" panose="00000400000000000000" pitchFamily="2" charset="-78"/>
              </a:rPr>
              <a:t>قالب اطلاعات</a:t>
            </a:r>
            <a:endParaRPr lang="en-US" b="1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427258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20</a:t>
            </a:r>
            <a:endParaRPr lang="en-US" dirty="0">
              <a:cs typeface="B Nazanin" panose="00000400000000000000" pitchFamily="2" charset="-78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9952" y="1051561"/>
            <a:ext cx="9912096" cy="5091276"/>
          </a:xfr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3332351" y="315055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a-IR" b="1" dirty="0" smtClean="0">
                <a:cs typeface="B Nazanin" panose="00000400000000000000" pitchFamily="2" charset="-78"/>
              </a:rPr>
              <a:t>ذخیره سازی داده ها</a:t>
            </a:r>
            <a:endParaRPr lang="en-US" b="1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044149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fa-IR" b="1" dirty="0" smtClean="0">
                <a:solidFill>
                  <a:schemeClr val="tx1"/>
                </a:solidFill>
                <a:cs typeface="B Nazanin" panose="00000400000000000000" pitchFamily="2" charset="-78"/>
              </a:rPr>
              <a:t>سرفصل های ارائه</a:t>
            </a:r>
            <a:endParaRPr lang="en-US" b="1" dirty="0">
              <a:solidFill>
                <a:schemeClr val="tx1"/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545" y="2285235"/>
            <a:ext cx="10820400" cy="4024125"/>
          </a:xfrm>
        </p:spPr>
        <p:txBody>
          <a:bodyPr>
            <a:normAutofit/>
          </a:bodyPr>
          <a:lstStyle/>
          <a:p>
            <a:pPr marL="0" indent="0" algn="r" rtl="1">
              <a:buNone/>
            </a:pPr>
            <a:r>
              <a:rPr lang="fa-IR" sz="2800" b="1" dirty="0" smtClean="0">
                <a:cs typeface="B Nazanin" panose="00000400000000000000" pitchFamily="2" charset="-78"/>
              </a:rPr>
              <a:t>1</a:t>
            </a:r>
            <a:r>
              <a:rPr lang="fa-IR" sz="2800" dirty="0" smtClean="0">
                <a:cs typeface="B Nazanin" panose="00000400000000000000" pitchFamily="2" charset="-78"/>
              </a:rPr>
              <a:t>-مفهوم اینترنت اشیا</a:t>
            </a:r>
          </a:p>
          <a:p>
            <a:pPr marL="0" indent="0" algn="r" rtl="1">
              <a:buNone/>
            </a:pPr>
            <a:r>
              <a:rPr lang="fa-IR" sz="2800" dirty="0" smtClean="0">
                <a:cs typeface="B Nazanin" panose="00000400000000000000" pitchFamily="2" charset="-78"/>
              </a:rPr>
              <a:t>2-مفهوم پلتفرم </a:t>
            </a:r>
          </a:p>
          <a:p>
            <a:pPr marL="0" indent="0" algn="r" rtl="1">
              <a:buNone/>
            </a:pPr>
            <a:r>
              <a:rPr lang="fa-IR" sz="2800" dirty="0" smtClean="0">
                <a:cs typeface="B Nazanin" panose="00000400000000000000" pitchFamily="2" charset="-78"/>
              </a:rPr>
              <a:t>3-نقش و جایگاه پلتفرم در پروژه </a:t>
            </a:r>
            <a:r>
              <a:rPr lang="en-US" sz="2400" dirty="0" smtClean="0">
                <a:latin typeface="Times" panose="02020603060405020304" pitchFamily="18" charset="0"/>
                <a:cs typeface="B Nazanin" panose="00000400000000000000" pitchFamily="2" charset="-78"/>
              </a:rPr>
              <a:t>I</a:t>
            </a:r>
            <a:r>
              <a:rPr lang="en-US" sz="1800" dirty="0" smtClean="0">
                <a:latin typeface="Times" panose="02020603060405020304" pitchFamily="18" charset="0"/>
                <a:cs typeface="B Nazanin" panose="00000400000000000000" pitchFamily="2" charset="-78"/>
              </a:rPr>
              <a:t>O</a:t>
            </a:r>
            <a:r>
              <a:rPr lang="en-US" sz="2400" dirty="0" smtClean="0">
                <a:latin typeface="Times" panose="02020603060405020304" pitchFamily="18" charset="0"/>
                <a:cs typeface="B Nazanin" panose="00000400000000000000" pitchFamily="2" charset="-78"/>
              </a:rPr>
              <a:t>T</a:t>
            </a:r>
            <a:endParaRPr lang="en-US" sz="2800" dirty="0" smtClean="0">
              <a:latin typeface="Times" panose="02020603060405020304" pitchFamily="18" charset="0"/>
              <a:cs typeface="B Nazanin" panose="00000400000000000000" pitchFamily="2" charset="-78"/>
            </a:endParaRPr>
          </a:p>
          <a:p>
            <a:pPr marL="0" indent="0" algn="r" rtl="1">
              <a:buNone/>
            </a:pPr>
            <a:r>
              <a:rPr lang="fa-IR" sz="2800" dirty="0" smtClean="0">
                <a:cs typeface="B Nazanin" panose="00000400000000000000" pitchFamily="2" charset="-78"/>
              </a:rPr>
              <a:t>4-تحلیل </a:t>
            </a:r>
            <a:r>
              <a:rPr lang="fa-IR" sz="2800" dirty="0" smtClean="0">
                <a:cs typeface="B Nazanin" panose="00000400000000000000" pitchFamily="2" charset="-78"/>
              </a:rPr>
              <a:t>پلتفرم </a:t>
            </a:r>
            <a:r>
              <a:rPr lang="fa-IR" sz="2800" dirty="0" smtClean="0">
                <a:cs typeface="B Nazanin" panose="00000400000000000000" pitchFamily="2" charset="-78"/>
              </a:rPr>
              <a:t>اینترنت </a:t>
            </a:r>
            <a:r>
              <a:rPr lang="fa-IR" sz="2800" dirty="0" smtClean="0">
                <a:cs typeface="B Nazanin" panose="00000400000000000000" pitchFamily="2" charset="-78"/>
              </a:rPr>
              <a:t>اشیا </a:t>
            </a:r>
            <a:endParaRPr lang="fa-IR" sz="2800" dirty="0" smtClean="0">
              <a:cs typeface="B Nazanin" panose="00000400000000000000" pitchFamily="2" charset="-78"/>
            </a:endParaRPr>
          </a:p>
          <a:p>
            <a:pPr marL="0" indent="0" algn="r" rtl="1">
              <a:buNone/>
            </a:pPr>
            <a:r>
              <a:rPr lang="fa-IR" sz="2800" dirty="0" smtClean="0">
                <a:cs typeface="B Nazanin" panose="00000400000000000000" pitchFamily="2" charset="-78"/>
              </a:rPr>
              <a:t>5-چند پلتفرم پرکاربرد</a:t>
            </a:r>
            <a:r>
              <a:rPr lang="fa-IR" sz="2800" dirty="0" smtClean="0">
                <a:cs typeface="B Nazanin" panose="00000400000000000000" pitchFamily="2" charset="-78"/>
              </a:rPr>
              <a:t> </a:t>
            </a:r>
            <a:endParaRPr lang="fa-IR" sz="2800" dirty="0">
              <a:cs typeface="B Nazanin" panose="00000400000000000000" pitchFamily="2" charset="-78"/>
            </a:endParaRPr>
          </a:p>
          <a:p>
            <a:pPr marL="0" indent="0" algn="r" rtl="1">
              <a:buNone/>
            </a:pPr>
            <a:r>
              <a:rPr lang="fa-IR" sz="2800" dirty="0" smtClean="0">
                <a:cs typeface="B Nazanin" panose="00000400000000000000" pitchFamily="2" charset="-78"/>
              </a:rPr>
              <a:t>6-مقایسه و جمع بندی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6124" y="6337738"/>
            <a:ext cx="5596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sz="2000" dirty="0" smtClean="0">
                <a:cs typeface="B Nazanin" panose="00000400000000000000" pitchFamily="2" charset="-78"/>
              </a:rPr>
              <a:t>2</a:t>
            </a:r>
            <a:endParaRPr lang="en-US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840260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21</a:t>
            </a:r>
            <a:endParaRPr lang="en-US" dirty="0">
              <a:cs typeface="B Nazanin" panose="00000400000000000000" pitchFamily="2" charset="-78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9952" y="954341"/>
            <a:ext cx="9912096" cy="5257304"/>
          </a:xfr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3332351" y="315055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a-IR" b="1" dirty="0" smtClean="0">
                <a:cs typeface="B Nazanin" panose="00000400000000000000" pitchFamily="2" charset="-78"/>
              </a:rPr>
              <a:t>ایجاد داشبورد و مصورسازی</a:t>
            </a:r>
            <a:endParaRPr lang="en-US" b="1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4067951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3"/>
          <a:stretch/>
        </p:blipFill>
        <p:spPr>
          <a:xfrm>
            <a:off x="1139952" y="1053989"/>
            <a:ext cx="9912096" cy="5283749"/>
          </a:xfrm>
        </p:spPr>
      </p:pic>
      <p:sp>
        <p:nvSpPr>
          <p:cNvPr id="7" name="TextBox 6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22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3332351" y="315055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a-IR" b="1" dirty="0" smtClean="0">
                <a:cs typeface="B Nazanin" panose="00000400000000000000" pitchFamily="2" charset="-78"/>
              </a:rPr>
              <a:t>یکپارچه سازی</a:t>
            </a:r>
            <a:endParaRPr lang="en-US" b="1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536806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23</a:t>
            </a:r>
            <a:endParaRPr lang="en-US" dirty="0">
              <a:cs typeface="B Nazanin" panose="00000400000000000000" pitchFamily="2" charset="-78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9952" y="1036321"/>
            <a:ext cx="9912096" cy="5002740"/>
          </a:xfr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3332351" y="315055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a-IR" b="1" dirty="0" smtClean="0">
                <a:cs typeface="B Nazanin" panose="00000400000000000000" pitchFamily="2" charset="-78"/>
              </a:rPr>
              <a:t>ذخیره سازی اطلاعات مبتنی بر زمان</a:t>
            </a:r>
            <a:endParaRPr lang="en-US" b="1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268430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a-IR" b="1" dirty="0" smtClean="0">
                <a:solidFill>
                  <a:schemeClr val="tx1"/>
                </a:solidFill>
                <a:cs typeface="B Nazanin" panose="00000400000000000000" pitchFamily="2" charset="-78"/>
              </a:rPr>
              <a:t>چند پلتفرم پرکاربرد</a:t>
            </a:r>
            <a:endParaRPr lang="en-US" b="1" dirty="0">
              <a:solidFill>
                <a:schemeClr val="tx1"/>
              </a:solidFill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121607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26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953000" y="1767838"/>
            <a:ext cx="7071359" cy="35282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2400" b="1" dirty="0" smtClean="0">
                <a:cs typeface="B Nazanin" panose="00000400000000000000" pitchFamily="2" charset="-78"/>
              </a:rPr>
              <a:t>تولید شده برپایه زبان جاوا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2400" b="1" dirty="0" smtClean="0">
                <a:cs typeface="B Nazanin" panose="00000400000000000000" pitchFamily="2" charset="-78"/>
              </a:rPr>
              <a:t>سازگاری با انواع دستگاه ها و اشیا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2400" b="1" dirty="0" smtClean="0">
                <a:cs typeface="B Nazanin" panose="00000400000000000000" pitchFamily="2" charset="-78"/>
              </a:rPr>
              <a:t>مانیتورینگ دستگاه در زمان اجرا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2400" b="1" dirty="0" smtClean="0">
                <a:cs typeface="B Nazanin" panose="00000400000000000000" pitchFamily="2" charset="-78"/>
              </a:rPr>
              <a:t>تدارک و کانفیگ دستگاه ها از راه دور 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2400" b="1" dirty="0" smtClean="0">
                <a:cs typeface="B Nazanin" panose="00000400000000000000" pitchFamily="2" charset="-78"/>
              </a:rPr>
              <a:t>جمع آوری و آنالیز داده های سنسور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2400" b="1" dirty="0" smtClean="0">
                <a:cs typeface="B Nazanin" panose="00000400000000000000" pitchFamily="2" charset="-78"/>
              </a:rPr>
              <a:t>آنالیز وضعیت نوتیفیکیشن های رسیده به کاربر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2400" b="1" dirty="0" smtClean="0">
                <a:cs typeface="B Nazanin" panose="00000400000000000000" pitchFamily="2" charset="-78"/>
              </a:rPr>
              <a:t>ایجاد سرویس های ابری برای محصولات هوشمند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2400" b="1" dirty="0" smtClean="0">
                <a:cs typeface="B Nazanin" panose="00000400000000000000" pitchFamily="2" charset="-78"/>
              </a:rPr>
              <a:t>مقیاس پذیری مناسب  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2400" b="1" dirty="0" smtClean="0">
                <a:cs typeface="B Nazanin" panose="00000400000000000000" pitchFamily="2" charset="-78"/>
              </a:rPr>
              <a:t>ایجاد </a:t>
            </a:r>
            <a:r>
              <a:rPr lang="en-US" sz="2000" b="1" dirty="0" smtClean="0">
                <a:latin typeface="Times" panose="02020603060405020304" pitchFamily="18" charset="0"/>
                <a:cs typeface="B Nazanin" panose="00000400000000000000" pitchFamily="2" charset="-78"/>
              </a:rPr>
              <a:t>SDK</a:t>
            </a:r>
            <a:r>
              <a:rPr lang="en-US" sz="2400" b="1" dirty="0" smtClean="0">
                <a:cs typeface="B Nazanin" panose="00000400000000000000" pitchFamily="2" charset="-78"/>
              </a:rPr>
              <a:t> </a:t>
            </a:r>
            <a:r>
              <a:rPr lang="fa-IR" sz="2400" b="1" dirty="0" smtClean="0">
                <a:cs typeface="B Nazanin" panose="00000400000000000000" pitchFamily="2" charset="-78"/>
              </a:rPr>
              <a:t> و </a:t>
            </a:r>
            <a:r>
              <a:rPr lang="en-US" sz="2000" b="1" dirty="0" smtClean="0">
                <a:latin typeface="Times" panose="02020603060405020304" pitchFamily="18" charset="0"/>
                <a:cs typeface="B Nazanin" panose="00000400000000000000" pitchFamily="2" charset="-78"/>
              </a:rPr>
              <a:t>APK</a:t>
            </a:r>
            <a:r>
              <a:rPr lang="en-US" sz="2400" b="1" dirty="0" smtClean="0">
                <a:cs typeface="B Nazanin" panose="00000400000000000000" pitchFamily="2" charset="-78"/>
              </a:rPr>
              <a:t> </a:t>
            </a:r>
            <a:r>
              <a:rPr lang="fa-IR" sz="2400" b="1" dirty="0" smtClean="0">
                <a:cs typeface="B Nazanin" panose="00000400000000000000" pitchFamily="2" charset="-78"/>
              </a:rPr>
              <a:t> برای دیوایس های مختلف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3332351" y="315055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 err="1" smtClean="0">
                <a:latin typeface="Times" panose="02020603060405020304" pitchFamily="18" charset="0"/>
                <a:cs typeface="B Nazanin" panose="00000400000000000000" pitchFamily="2" charset="-78"/>
              </a:rPr>
              <a:t>Kaa</a:t>
            </a:r>
            <a:endParaRPr lang="en-US" b="1" dirty="0">
              <a:latin typeface="Times" panose="02020603060405020304" pitchFamily="18" charset="0"/>
              <a:cs typeface="B Nazanin" panose="00000400000000000000" pitchFamily="2" charset="-78"/>
            </a:endParaRPr>
          </a:p>
        </p:txBody>
      </p:sp>
      <p:pic>
        <p:nvPicPr>
          <p:cNvPr id="2050" name="Picture 2" descr="Image result for KA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03589"/>
            <a:ext cx="5627716" cy="3165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6123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27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237019" y="2047615"/>
            <a:ext cx="684582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2400" b="1" dirty="0" smtClean="0">
                <a:cs typeface="B Nazanin" panose="00000400000000000000" pitchFamily="2" charset="-78"/>
              </a:rPr>
              <a:t>پیاده سازی شده با زبان جاوا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2400" b="1" dirty="0" smtClean="0">
                <a:cs typeface="B Nazanin" panose="00000400000000000000" pitchFamily="2" charset="-78"/>
              </a:rPr>
              <a:t>استفاده از دیتابیس های</a:t>
            </a:r>
            <a:r>
              <a:rPr lang="en-US" sz="2000" dirty="0" err="1">
                <a:latin typeface="Times" panose="02020603060405020304" pitchFamily="18" charset="0"/>
                <a:cs typeface="B Nazanin" panose="00000400000000000000" pitchFamily="2" charset="-78"/>
              </a:rPr>
              <a:t>S</a:t>
            </a:r>
            <a:r>
              <a:rPr lang="en-US" sz="2000" dirty="0" err="1" smtClean="0">
                <a:latin typeface="Times" panose="02020603060405020304" pitchFamily="18" charset="0"/>
                <a:cs typeface="B Nazanin" panose="00000400000000000000" pitchFamily="2" charset="-78"/>
              </a:rPr>
              <a:t>ql</a:t>
            </a:r>
            <a:r>
              <a:rPr lang="en-US" sz="2000" dirty="0" smtClean="0">
                <a:latin typeface="Times" panose="02020603060405020304" pitchFamily="18" charset="0"/>
                <a:cs typeface="B Nazanin" panose="00000400000000000000" pitchFamily="2" charset="-78"/>
              </a:rPr>
              <a:t> / Cassandra</a:t>
            </a:r>
            <a:r>
              <a:rPr lang="en-US" sz="2000" b="1" dirty="0" smtClean="0">
                <a:cs typeface="B Nazanin" panose="00000400000000000000" pitchFamily="2" charset="-78"/>
              </a:rPr>
              <a:t> </a:t>
            </a:r>
            <a:endParaRPr lang="en-US" sz="2000" b="1" dirty="0">
              <a:cs typeface="B Nazanin" panose="00000400000000000000" pitchFamily="2" charset="-78"/>
            </a:endParaRP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2400" b="1" dirty="0" smtClean="0">
                <a:cs typeface="B Nazanin" panose="00000400000000000000" pitchFamily="2" charset="-78"/>
              </a:rPr>
              <a:t>قابلیت پیاده سازی مبتنی بر </a:t>
            </a:r>
            <a:r>
              <a:rPr lang="en-US" sz="2000" dirty="0" smtClean="0">
                <a:latin typeface="Times" panose="02020603060405020304" pitchFamily="18" charset="0"/>
                <a:cs typeface="B Nazanin" panose="00000400000000000000" pitchFamily="2" charset="-78"/>
              </a:rPr>
              <a:t>Docker/Container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2400" b="1" dirty="0" smtClean="0">
                <a:cs typeface="B Nazanin" panose="00000400000000000000" pitchFamily="2" charset="-78"/>
              </a:rPr>
              <a:t>دارای ماژول ساخت داشبورد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2400" b="1" dirty="0" smtClean="0">
                <a:cs typeface="B Nazanin" panose="00000400000000000000" pitchFamily="2" charset="-78"/>
              </a:rPr>
              <a:t>قابلیت گسترش پذیری 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2400" b="1" dirty="0" smtClean="0">
                <a:cs typeface="B Nazanin" panose="00000400000000000000" pitchFamily="2" charset="-78"/>
              </a:rPr>
              <a:t>پشتیبانی از پروتکل </a:t>
            </a:r>
            <a:r>
              <a:rPr lang="fa-IR" sz="2400" b="1" dirty="0">
                <a:cs typeface="B Nazanin" panose="00000400000000000000" pitchFamily="2" charset="-78"/>
              </a:rPr>
              <a:t>های </a:t>
            </a:r>
            <a:r>
              <a:rPr lang="en-US" sz="2000" dirty="0" err="1">
                <a:latin typeface="Times" panose="02020603060405020304" pitchFamily="18" charset="0"/>
                <a:cs typeface="B Nazanin" panose="00000400000000000000" pitchFamily="2" charset="-78"/>
              </a:rPr>
              <a:t>M</a:t>
            </a:r>
            <a:r>
              <a:rPr lang="en-US" sz="2000" dirty="0" err="1" smtClean="0">
                <a:latin typeface="Times" panose="02020603060405020304" pitchFamily="18" charset="0"/>
                <a:cs typeface="B Nazanin" panose="00000400000000000000" pitchFamily="2" charset="-78"/>
              </a:rPr>
              <a:t>qtt</a:t>
            </a:r>
            <a:r>
              <a:rPr lang="fa-IR" sz="2000" dirty="0" smtClean="0">
                <a:cs typeface="B Nazanin" panose="00000400000000000000" pitchFamily="2" charset="-78"/>
              </a:rPr>
              <a:t> </a:t>
            </a:r>
            <a:r>
              <a:rPr lang="fa-IR" sz="2000" dirty="0">
                <a:cs typeface="B Nazanin" panose="00000400000000000000" pitchFamily="2" charset="-78"/>
              </a:rPr>
              <a:t>، </a:t>
            </a:r>
            <a:r>
              <a:rPr lang="en-US" sz="2000" dirty="0" err="1">
                <a:latin typeface="Times" panose="02020603060405020304" pitchFamily="18" charset="0"/>
                <a:cs typeface="B Nazanin" panose="00000400000000000000" pitchFamily="2" charset="-78"/>
              </a:rPr>
              <a:t>C</a:t>
            </a:r>
            <a:r>
              <a:rPr lang="en-US" sz="2000" dirty="0" err="1" smtClean="0">
                <a:latin typeface="Times" panose="02020603060405020304" pitchFamily="18" charset="0"/>
                <a:cs typeface="B Nazanin" panose="00000400000000000000" pitchFamily="2" charset="-78"/>
              </a:rPr>
              <a:t>oAp</a:t>
            </a:r>
            <a:r>
              <a:rPr lang="fa-IR" sz="2000" dirty="0" smtClean="0">
                <a:cs typeface="+mj-cs"/>
              </a:rPr>
              <a:t> </a:t>
            </a:r>
            <a:r>
              <a:rPr lang="fa-IR" sz="2000" dirty="0">
                <a:cs typeface="+mj-cs"/>
              </a:rPr>
              <a:t>و </a:t>
            </a:r>
            <a:r>
              <a:rPr lang="en-US" sz="2000" dirty="0" smtClean="0">
                <a:latin typeface="Times" panose="02020603060405020304" pitchFamily="18" charset="0"/>
                <a:cs typeface="B Nazanin" panose="00000400000000000000" pitchFamily="2" charset="-78"/>
              </a:rPr>
              <a:t>Rest</a:t>
            </a:r>
            <a:endParaRPr lang="en-US" sz="2000" dirty="0">
              <a:latin typeface="Times" panose="02020603060405020304" pitchFamily="18" charset="0"/>
              <a:cs typeface="B Nazanin" panose="00000400000000000000" pitchFamily="2" charset="-78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332351" y="315055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>
                <a:latin typeface="Times" panose="02020603060405020304" pitchFamily="18" charset="0"/>
                <a:cs typeface="B Nazanin" panose="00000400000000000000" pitchFamily="2" charset="-78"/>
              </a:rPr>
              <a:t>Things board</a:t>
            </a:r>
            <a:endParaRPr lang="en-US" sz="3600" b="1" dirty="0">
              <a:latin typeface="Times" panose="02020603060405020304" pitchFamily="18" charset="0"/>
              <a:cs typeface="B Nazanin" panose="00000400000000000000" pitchFamily="2" charset="-78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124" y="1608083"/>
            <a:ext cx="5898897" cy="3096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014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309" y="2074425"/>
            <a:ext cx="3585911" cy="3081251"/>
          </a:xfrm>
        </p:spPr>
      </p:pic>
      <p:sp>
        <p:nvSpPr>
          <p:cNvPr id="7" name="TextBox 6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28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54040" y="2074425"/>
            <a:ext cx="627888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2400" b="1" dirty="0" smtClean="0">
                <a:cs typeface="B Nazanin" panose="00000400000000000000" pitchFamily="2" charset="-78"/>
              </a:rPr>
              <a:t>کارای بسیار بالا به دلیل استفاده از </a:t>
            </a:r>
            <a:r>
              <a:rPr lang="en-US" sz="2000" b="1" dirty="0">
                <a:latin typeface="Times" panose="02020603060405020304" pitchFamily="18" charset="0"/>
                <a:cs typeface="B Nazanin" panose="00000400000000000000" pitchFamily="2" charset="-78"/>
              </a:rPr>
              <a:t>C</a:t>
            </a:r>
            <a:r>
              <a:rPr lang="en-US" sz="2000" b="1" dirty="0" smtClean="0">
                <a:latin typeface="Times" panose="02020603060405020304" pitchFamily="18" charset="0"/>
                <a:cs typeface="B Nazanin" panose="00000400000000000000" pitchFamily="2" charset="-78"/>
              </a:rPr>
              <a:t>loud</a:t>
            </a:r>
            <a:endParaRPr lang="en-US" sz="2400" b="1" dirty="0" smtClean="0">
              <a:latin typeface="Times" panose="02020603060405020304" pitchFamily="18" charset="0"/>
              <a:cs typeface="B Nazanin" panose="00000400000000000000" pitchFamily="2" charset="-78"/>
            </a:endParaRP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2400" b="1" dirty="0" smtClean="0">
                <a:cs typeface="B Nazanin" panose="00000400000000000000" pitchFamily="2" charset="-78"/>
              </a:rPr>
              <a:t>قابلیت گسترش با توجه به یکپارچگی با خدمات آمازون 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2400" b="1" dirty="0" smtClean="0">
                <a:cs typeface="B Nazanin" panose="00000400000000000000" pitchFamily="2" charset="-78"/>
              </a:rPr>
              <a:t>پیاده سازی پروتکل های </a:t>
            </a:r>
            <a:r>
              <a:rPr lang="en-US" sz="2400" b="1" dirty="0" smtClean="0">
                <a:cs typeface="B Nazanin" panose="00000400000000000000" pitchFamily="2" charset="-78"/>
              </a:rPr>
              <a:t> </a:t>
            </a:r>
            <a:r>
              <a:rPr lang="en-US" sz="2000" b="1" dirty="0" err="1" smtClean="0">
                <a:latin typeface="Times" panose="02020603060405020304" pitchFamily="18" charset="0"/>
                <a:cs typeface="B Nazanin" panose="00000400000000000000" pitchFamily="2" charset="-78"/>
              </a:rPr>
              <a:t>Mqtt</a:t>
            </a:r>
            <a:r>
              <a:rPr lang="fa-IR" sz="2400" b="1" dirty="0" smtClean="0">
                <a:cs typeface="B Nazanin" panose="00000400000000000000" pitchFamily="2" charset="-78"/>
              </a:rPr>
              <a:t>، </a:t>
            </a:r>
            <a:r>
              <a:rPr lang="en-US" sz="2400" b="1" dirty="0" smtClean="0">
                <a:cs typeface="B Nazanin" panose="00000400000000000000" pitchFamily="2" charset="-78"/>
              </a:rPr>
              <a:t> </a:t>
            </a:r>
            <a:r>
              <a:rPr lang="en-US" sz="2000" b="1" dirty="0">
                <a:latin typeface="Times" panose="02020603060405020304" pitchFamily="18" charset="0"/>
                <a:cs typeface="B Nazanin" panose="00000400000000000000" pitchFamily="2" charset="-78"/>
              </a:rPr>
              <a:t>R</a:t>
            </a:r>
            <a:r>
              <a:rPr lang="en-US" sz="2000" b="1" dirty="0" smtClean="0">
                <a:latin typeface="Times" panose="02020603060405020304" pitchFamily="18" charset="0"/>
                <a:cs typeface="B Nazanin" panose="00000400000000000000" pitchFamily="2" charset="-78"/>
              </a:rPr>
              <a:t>est</a:t>
            </a:r>
            <a:endParaRPr lang="fa-IR" sz="2400" b="1" dirty="0" smtClean="0">
              <a:latin typeface="Times" panose="02020603060405020304" pitchFamily="18" charset="0"/>
              <a:cs typeface="B Nazanin" panose="00000400000000000000" pitchFamily="2" charset="-78"/>
            </a:endParaRP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2400" b="1" dirty="0" smtClean="0">
                <a:cs typeface="B Nazanin" panose="00000400000000000000" pitchFamily="2" charset="-78"/>
              </a:rPr>
              <a:t>امکان استفاده از سرویس آنالیز داده 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2400" b="1" dirty="0" smtClean="0">
                <a:cs typeface="B Nazanin" panose="00000400000000000000" pitchFamily="2" charset="-78"/>
              </a:rPr>
              <a:t>امکان استفاده از خدمات </a:t>
            </a:r>
            <a:r>
              <a:rPr lang="en-US" sz="2000" b="1" dirty="0" smtClean="0">
                <a:latin typeface="Times" panose="02020603060405020304" pitchFamily="18" charset="0"/>
                <a:cs typeface="B Nazanin" panose="00000400000000000000" pitchFamily="2" charset="-78"/>
              </a:rPr>
              <a:t>ML</a:t>
            </a:r>
            <a:endParaRPr lang="en-US" sz="2400" b="1" dirty="0">
              <a:latin typeface="Times" panose="02020603060405020304" pitchFamily="18" charset="0"/>
              <a:cs typeface="B Nazanin" panose="00000400000000000000" pitchFamily="2" charset="-78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332351" y="315055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>
                <a:latin typeface="Times" panose="02020603060405020304" pitchFamily="18" charset="0"/>
                <a:cs typeface="B Nazanin" panose="00000400000000000000" pitchFamily="2" charset="-78"/>
              </a:rPr>
              <a:t>AWS</a:t>
            </a:r>
            <a:endParaRPr lang="en-US" b="1" dirty="0">
              <a:latin typeface="Times" panose="02020603060405020304" pitchFamily="18" charset="0"/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032373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29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332351" y="315055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>
                <a:latin typeface="Times" panose="02020603060405020304" pitchFamily="18" charset="0"/>
                <a:cs typeface="B Nazanin" panose="00000400000000000000" pitchFamily="2" charset="-78"/>
              </a:rPr>
              <a:t>IBM</a:t>
            </a:r>
            <a:endParaRPr lang="en-US" b="1" dirty="0">
              <a:latin typeface="Times" panose="02020603060405020304" pitchFamily="18" charset="0"/>
              <a:cs typeface="B Nazanin" panose="00000400000000000000" pitchFamily="2" charset="-78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654040" y="2074425"/>
            <a:ext cx="627888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2400" b="1" dirty="0">
                <a:cs typeface="B Nazanin" panose="00000400000000000000" pitchFamily="2" charset="-78"/>
              </a:rPr>
              <a:t>پنل قدرتمند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2400" b="1" dirty="0">
                <a:cs typeface="B Nazanin" panose="00000400000000000000" pitchFamily="2" charset="-78"/>
              </a:rPr>
              <a:t>زیرساخت قدرتمند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2400" b="1" dirty="0">
                <a:cs typeface="B Nazanin" panose="00000400000000000000" pitchFamily="2" charset="-78"/>
              </a:rPr>
              <a:t>قابلیت یکپارچه سازی با سامانه هوش مصنوعی 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2400" b="1" dirty="0">
                <a:cs typeface="B Nazanin" panose="00000400000000000000" pitchFamily="2" charset="-78"/>
              </a:rPr>
              <a:t>شناسایی </a:t>
            </a:r>
            <a:r>
              <a:rPr lang="en-US" sz="2000" b="1" dirty="0" smtClean="0">
                <a:latin typeface="Times" panose="02020603060405020304" pitchFamily="18" charset="0"/>
                <a:cs typeface="B Nazanin" panose="00000400000000000000" pitchFamily="2" charset="-78"/>
              </a:rPr>
              <a:t>Pattern</a:t>
            </a:r>
            <a:r>
              <a:rPr lang="en-US" sz="2400" b="1" dirty="0" smtClean="0">
                <a:cs typeface="B Nazanin" panose="00000400000000000000" pitchFamily="2" charset="-78"/>
              </a:rPr>
              <a:t> </a:t>
            </a:r>
            <a:r>
              <a:rPr lang="en-US" sz="2000" b="1" dirty="0" smtClean="0">
                <a:latin typeface="Times" panose="02020603060405020304" pitchFamily="18" charset="0"/>
                <a:cs typeface="B Nazanin" panose="00000400000000000000" pitchFamily="2" charset="-78"/>
              </a:rPr>
              <a:t>Detection</a:t>
            </a:r>
            <a:endParaRPr lang="en-US" sz="2400" b="1" dirty="0">
              <a:latin typeface="Times" panose="02020603060405020304" pitchFamily="18" charset="0"/>
              <a:cs typeface="B Nazanin" panose="00000400000000000000" pitchFamily="2" charset="-78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095" y="2535382"/>
            <a:ext cx="4128833" cy="2366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752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r" rtl="1">
              <a:buNone/>
            </a:pPr>
            <a:endParaRPr lang="fa-IR" b="1" dirty="0">
              <a:cs typeface="B Nazanin" panose="00000400000000000000" pitchFamily="2" charset="-78"/>
            </a:endParaRPr>
          </a:p>
          <a:p>
            <a:pPr marL="0" indent="0" algn="r" rtl="1">
              <a:buNone/>
            </a:pPr>
            <a:endParaRPr lang="fa-IR" b="1" dirty="0" smtClean="0">
              <a:cs typeface="B Nazanin" panose="00000400000000000000" pitchFamily="2" charset="-78"/>
            </a:endParaRPr>
          </a:p>
          <a:p>
            <a:pPr algn="r" rtl="1"/>
            <a:endParaRPr lang="fa-IR" b="1" dirty="0" smtClean="0">
              <a:cs typeface="B Nazanin" panose="00000400000000000000" pitchFamily="2" charset="-78"/>
            </a:endParaRPr>
          </a:p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31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332351" y="315055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a-IR" sz="3200" b="1" dirty="0" smtClean="0">
                <a:latin typeface="Times" panose="02020603060405020304" pitchFamily="18" charset="0"/>
                <a:cs typeface="B Nazanin" panose="00000400000000000000" pitchFamily="2" charset="-78"/>
              </a:rPr>
              <a:t>شرکت فرینه فناور</a:t>
            </a:r>
            <a:endParaRPr lang="en-US" sz="3600" b="1" dirty="0">
              <a:latin typeface="Times" panose="02020603060405020304" pitchFamily="18" charset="0"/>
              <a:cs typeface="B Nazanin" panose="00000400000000000000" pitchFamily="2" charset="-78"/>
            </a:endParaRPr>
          </a:p>
        </p:txBody>
      </p:sp>
      <p:pic>
        <p:nvPicPr>
          <p:cNvPr id="1026" name="Picture 2" descr="Image result for â«Ø´Ø±Ú©Øª ÙØ±ÛÙÙ ÙÙØ§ÙØ±â¬â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661" y="2339250"/>
            <a:ext cx="2695690" cy="32932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5654040" y="2074425"/>
            <a:ext cx="62788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2400" b="1" dirty="0" smtClean="0">
                <a:cs typeface="B Nazanin" panose="00000400000000000000" pitchFamily="2" charset="-78"/>
              </a:rPr>
              <a:t>تولید سخت افزارهای اختصاصی 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endParaRPr lang="en-US" sz="2400" b="1" dirty="0">
              <a:latin typeface="Times" panose="02020603060405020304" pitchFamily="18" charset="0"/>
              <a:cs typeface="B Nazanin" panose="00000400000000000000" pitchFamily="2" charset="-78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2562" y="2785533"/>
            <a:ext cx="7473638" cy="2188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751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30</a:t>
            </a:r>
            <a:endParaRPr lang="en-US" dirty="0">
              <a:cs typeface="B Nazanin" panose="00000400000000000000" pitchFamily="2" charset="-78"/>
            </a:endParaRP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9912" y="1377175"/>
            <a:ext cx="9482241" cy="5223130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3332351" y="315055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a-IR" sz="3200" b="1" dirty="0" smtClean="0">
                <a:latin typeface="Times" panose="02020603060405020304" pitchFamily="18" charset="0"/>
                <a:cs typeface="B Nazanin" panose="00000400000000000000" pitchFamily="2" charset="-78"/>
              </a:rPr>
              <a:t>مقایسه پلتفرم های متن باز</a:t>
            </a:r>
            <a:endParaRPr lang="en-US" sz="3600" b="1" dirty="0">
              <a:latin typeface="Times" panose="02020603060405020304" pitchFamily="18" charset="0"/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606624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a-IR" b="1" dirty="0">
                <a:solidFill>
                  <a:prstClr val="black"/>
                </a:solidFill>
                <a:cs typeface="B Nazanin" panose="00000400000000000000" pitchFamily="2" charset="-78"/>
              </a:rPr>
              <a:t>مفهوم اینترنت اشیا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533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32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a-IR" sz="4000" dirty="0" smtClean="0"/>
              <a:t>با تشکر 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77562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5380" y="6069724"/>
            <a:ext cx="5596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sz="2000" dirty="0" smtClean="0">
                <a:cs typeface="B Nazanin" panose="00000400000000000000" pitchFamily="2" charset="-78"/>
              </a:rPr>
              <a:t>4</a:t>
            </a:r>
            <a:endParaRPr lang="en-US" dirty="0">
              <a:cs typeface="B Nazanin" panose="00000400000000000000" pitchFamily="2" charset="-78"/>
            </a:endParaRPr>
          </a:p>
        </p:txBody>
      </p:sp>
      <p:pic>
        <p:nvPicPr>
          <p:cNvPr id="15" name="Content Placeholder 1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2027" y="673328"/>
            <a:ext cx="9147946" cy="6184672"/>
          </a:xfrm>
        </p:spPr>
      </p:pic>
      <p:sp>
        <p:nvSpPr>
          <p:cNvPr id="16" name="Rectangle 15"/>
          <p:cNvSpPr/>
          <p:nvPr/>
        </p:nvSpPr>
        <p:spPr>
          <a:xfrm>
            <a:off x="2501462" y="1077214"/>
            <a:ext cx="7189076" cy="630621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/>
          </p:nvPr>
        </p:nvSpPr>
        <p:spPr>
          <a:xfrm>
            <a:off x="3332351" y="315055"/>
            <a:ext cx="8610600" cy="1293028"/>
          </a:xfrm>
        </p:spPr>
        <p:txBody>
          <a:bodyPr/>
          <a:lstStyle/>
          <a:p>
            <a:pPr algn="r"/>
            <a:r>
              <a:rPr lang="fa-IR" b="1" dirty="0" smtClean="0">
                <a:solidFill>
                  <a:schemeClr val="tx1"/>
                </a:solidFill>
                <a:cs typeface="B Nazanin" panose="00000400000000000000" pitchFamily="2" charset="-78"/>
              </a:rPr>
              <a:t>سیر تکاملی اینترنت اشیا</a:t>
            </a:r>
            <a:endParaRPr lang="en-US" b="1" dirty="0">
              <a:solidFill>
                <a:schemeClr val="tx1"/>
              </a:solidFill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565034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ounded Rectangle 12"/>
          <p:cNvSpPr/>
          <p:nvPr/>
        </p:nvSpPr>
        <p:spPr>
          <a:xfrm>
            <a:off x="3925610" y="4863029"/>
            <a:ext cx="2191407" cy="756747"/>
          </a:xfrm>
          <a:prstGeom prst="round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3910369" y="5677159"/>
            <a:ext cx="2191407" cy="1056289"/>
          </a:xfrm>
          <a:prstGeom prst="round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0" y="6020192"/>
            <a:ext cx="5596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sz="2400" dirty="0" smtClean="0">
                <a:cs typeface="B Nazanin" panose="00000400000000000000" pitchFamily="2" charset="-78"/>
              </a:rPr>
              <a:t>5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3332351" y="315055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a-IR" b="1" dirty="0" smtClean="0">
                <a:cs typeface="B Nazanin" panose="00000400000000000000" pitchFamily="2" charset="-78"/>
              </a:rPr>
              <a:t> اینترنت اشیا</a:t>
            </a:r>
            <a:endParaRPr lang="en-US" b="1" dirty="0">
              <a:cs typeface="B Nazanin" panose="00000400000000000000" pitchFamily="2" charset="-78"/>
            </a:endParaRPr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5990" y="1298946"/>
            <a:ext cx="8320021" cy="4764769"/>
          </a:xfrm>
        </p:spPr>
      </p:pic>
    </p:spTree>
    <p:extLst>
      <p:ext uri="{BB962C8B-B14F-4D97-AF65-F5344CB8AC3E}">
        <p14:creationId xmlns:p14="http://schemas.microsoft.com/office/powerpoint/2010/main" val="2801634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a-IR" b="1" dirty="0">
                <a:solidFill>
                  <a:prstClr val="black"/>
                </a:solidFill>
                <a:cs typeface="B Nazanin" panose="00000400000000000000" pitchFamily="2" charset="-78"/>
              </a:rPr>
              <a:t>مفهوم پلتفرم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8484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7</a:t>
            </a:r>
            <a:endParaRPr lang="en-US" dirty="0">
              <a:cs typeface="B Nazanin" panose="00000400000000000000" pitchFamily="2" charset="-78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8123" y="1213276"/>
            <a:ext cx="5235898" cy="6858000"/>
          </a:xfrm>
          <a:prstGeom prst="rect">
            <a:avLst/>
          </a:prstGeom>
        </p:spPr>
      </p:pic>
      <p:pic>
        <p:nvPicPr>
          <p:cNvPr id="11" name="Content Placeholder 10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72897"/>
            <a:ext cx="5365750" cy="4024313"/>
          </a:xfr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6932" y="948267"/>
            <a:ext cx="3746609" cy="2442272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3332351" y="315055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a-IR" b="1" dirty="0" smtClean="0">
                <a:cs typeface="B Nazanin" panose="00000400000000000000" pitchFamily="2" charset="-78"/>
              </a:rPr>
              <a:t>انواع پلتفرم </a:t>
            </a:r>
            <a:endParaRPr lang="en-US" b="1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498292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882577" y="2648498"/>
            <a:ext cx="10490200" cy="955675"/>
          </a:xfrm>
        </p:spPr>
        <p:txBody>
          <a:bodyPr/>
          <a:lstStyle/>
          <a:p>
            <a:pPr lvl="0" algn="ctr" rtl="1"/>
            <a:r>
              <a:rPr lang="fa-IR" sz="4000" b="1" cap="all" dirty="0" smtClean="0">
                <a:solidFill>
                  <a:prstClr val="black"/>
                </a:solidFill>
                <a:latin typeface="+mj-lt"/>
                <a:ea typeface="+mj-ea"/>
                <a:cs typeface="B Nazanin" panose="00000400000000000000" pitchFamily="2" charset="-78"/>
              </a:rPr>
              <a:t>نقش </a:t>
            </a:r>
            <a:r>
              <a:rPr lang="fa-IR" sz="4000" b="1" cap="all" dirty="0">
                <a:solidFill>
                  <a:prstClr val="black"/>
                </a:solidFill>
                <a:latin typeface="+mj-lt"/>
                <a:ea typeface="+mj-ea"/>
                <a:cs typeface="B Nazanin" panose="00000400000000000000" pitchFamily="2" charset="-78"/>
              </a:rPr>
              <a:t>و جایگاه پلتفرم در پروژه </a:t>
            </a:r>
            <a:r>
              <a:rPr lang="en-US" sz="3200" b="1" cap="all" dirty="0" err="1" smtClean="0">
                <a:solidFill>
                  <a:prstClr val="black"/>
                </a:solidFill>
                <a:latin typeface="Times" panose="02020603060405020304" pitchFamily="18" charset="0"/>
                <a:ea typeface="+mj-ea"/>
                <a:cs typeface="B Nazanin" panose="00000400000000000000" pitchFamily="2" charset="-78"/>
              </a:rPr>
              <a:t>I</a:t>
            </a:r>
            <a:r>
              <a:rPr lang="en-US" sz="2400" b="1" cap="all" dirty="0" err="1" smtClean="0">
                <a:solidFill>
                  <a:prstClr val="black"/>
                </a:solidFill>
                <a:latin typeface="Times" panose="02020603060405020304" pitchFamily="18" charset="0"/>
                <a:ea typeface="+mj-ea"/>
                <a:cs typeface="B Nazanin" panose="00000400000000000000" pitchFamily="2" charset="-78"/>
              </a:rPr>
              <a:t>o</a:t>
            </a:r>
            <a:r>
              <a:rPr lang="en-US" sz="3200" b="1" cap="all" dirty="0" err="1" smtClean="0">
                <a:solidFill>
                  <a:prstClr val="black"/>
                </a:solidFill>
                <a:latin typeface="Times" panose="02020603060405020304" pitchFamily="18" charset="0"/>
                <a:ea typeface="+mj-ea"/>
                <a:cs typeface="B Nazanin" panose="00000400000000000000" pitchFamily="2" charset="-78"/>
              </a:rPr>
              <a:t>T</a:t>
            </a:r>
            <a:endParaRPr lang="en-US" sz="4000" b="1" cap="all" dirty="0">
              <a:solidFill>
                <a:prstClr val="black"/>
              </a:solidFill>
              <a:latin typeface="Times" panose="02020603060405020304" pitchFamily="18" charset="0"/>
              <a:ea typeface="+mj-ea"/>
              <a:cs typeface="B Nazanin" panose="00000400000000000000" pitchFamily="2" charset="-78"/>
            </a:endParaRP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829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06" r="3045"/>
          <a:stretch/>
        </p:blipFill>
        <p:spPr>
          <a:xfrm>
            <a:off x="602673" y="2485888"/>
            <a:ext cx="5823065" cy="3441468"/>
          </a:xfrm>
        </p:spPr>
      </p:pic>
      <p:sp>
        <p:nvSpPr>
          <p:cNvPr id="7" name="TextBox 6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8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332351" y="315055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a-IR" b="1" dirty="0" smtClean="0">
                <a:cs typeface="B Nazanin" panose="00000400000000000000" pitchFamily="2" charset="-78"/>
              </a:rPr>
              <a:t>فاکتورهای پلتفرم </a:t>
            </a:r>
            <a:endParaRPr lang="en-US" b="1" dirty="0">
              <a:cs typeface="B Nazanin" panose="00000400000000000000" pitchFamily="2" charset="-78"/>
            </a:endParaRP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 panose="020B0604020202020204" pitchFamily="34" charset="0"/>
              <a:buNone/>
            </a:pPr>
            <a:r>
              <a:rPr lang="fa-IR" sz="2400" b="1" dirty="0" smtClean="0">
                <a:cs typeface="B Nazanin" panose="00000400000000000000" pitchFamily="2" charset="-78"/>
              </a:rPr>
              <a:t>1-جمع آوری اطلاعات</a:t>
            </a:r>
          </a:p>
          <a:p>
            <a:pPr marL="0" indent="0" algn="r">
              <a:buFont typeface="Arial" panose="020B0604020202020204" pitchFamily="34" charset="0"/>
              <a:buNone/>
            </a:pPr>
            <a:r>
              <a:rPr lang="fa-IR" sz="2400" b="1" dirty="0" smtClean="0">
                <a:cs typeface="B Nazanin" panose="00000400000000000000" pitchFamily="2" charset="-78"/>
              </a:rPr>
              <a:t>2-ذخیره سازی اطلاعات</a:t>
            </a:r>
          </a:p>
          <a:p>
            <a:pPr marL="0" indent="0" algn="r">
              <a:buFont typeface="Arial" panose="020B0604020202020204" pitchFamily="34" charset="0"/>
              <a:buNone/>
            </a:pPr>
            <a:r>
              <a:rPr lang="fa-IR" sz="2400" b="1" dirty="0" smtClean="0">
                <a:cs typeface="B Nazanin" panose="00000400000000000000" pitchFamily="2" charset="-78"/>
              </a:rPr>
              <a:t>3-آنالیز و تحلیل اطلاعات</a:t>
            </a:r>
          </a:p>
          <a:p>
            <a:pPr marL="0" indent="0" algn="r">
              <a:buFont typeface="Arial" panose="020B0604020202020204" pitchFamily="34" charset="0"/>
              <a:buNone/>
            </a:pPr>
            <a:r>
              <a:rPr lang="fa-IR" sz="2400" b="1" dirty="0" smtClean="0">
                <a:cs typeface="B Nazanin" panose="00000400000000000000" pitchFamily="2" charset="-78"/>
              </a:rPr>
              <a:t>4-ارائه اطلاعات</a:t>
            </a:r>
          </a:p>
          <a:p>
            <a:pPr marL="0" indent="0" algn="r">
              <a:buFont typeface="Arial" panose="020B0604020202020204" pitchFamily="34" charset="0"/>
              <a:buNone/>
            </a:pPr>
            <a:r>
              <a:rPr lang="fa-IR" sz="2400" b="1" dirty="0" smtClean="0">
                <a:cs typeface="B Nazanin" panose="00000400000000000000" pitchFamily="2" charset="-78"/>
              </a:rPr>
              <a:t>5-مدیریت</a:t>
            </a:r>
          </a:p>
          <a:p>
            <a:pPr marL="0" indent="0" algn="r">
              <a:buFont typeface="Arial" panose="020B0604020202020204" pitchFamily="34" charset="0"/>
              <a:buNone/>
            </a:pPr>
            <a:endParaRPr lang="en-US" sz="2400" b="1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641029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E5224E"/>
      </a:accent1>
      <a:accent2>
        <a:srgbClr val="9D074E"/>
      </a:accent2>
      <a:accent3>
        <a:srgbClr val="7F2294"/>
      </a:accent3>
      <a:accent4>
        <a:srgbClr val="8D65EA"/>
      </a:accent4>
      <a:accent5>
        <a:srgbClr val="588FE2"/>
      </a:accent5>
      <a:accent6>
        <a:srgbClr val="127CA4"/>
      </a:accent6>
      <a:hlink>
        <a:srgbClr val="FB4AB6"/>
      </a:hlink>
      <a:folHlink>
        <a:srgbClr val="F98FE9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6DB8EB18-3657-4051-A897-2ED38832359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860</TotalTime>
  <Words>297</Words>
  <Application>Microsoft Office PowerPoint</Application>
  <PresentationFormat>Widescreen</PresentationFormat>
  <Paragraphs>93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8" baseType="lpstr">
      <vt:lpstr>Arial</vt:lpstr>
      <vt:lpstr>B Narm</vt:lpstr>
      <vt:lpstr>B Nazanin</vt:lpstr>
      <vt:lpstr>Calibri</vt:lpstr>
      <vt:lpstr>Century Gothic</vt:lpstr>
      <vt:lpstr>Times</vt:lpstr>
      <vt:lpstr>Times New Roman</vt:lpstr>
      <vt:lpstr>Vapor Trail</vt:lpstr>
      <vt:lpstr>آشنایی با پلتفرم اینترنت اشیا </vt:lpstr>
      <vt:lpstr>سرفصل های ارائه</vt:lpstr>
      <vt:lpstr>مفهوم اینترنت اشیا </vt:lpstr>
      <vt:lpstr>سیر تکاملی اینترنت اشیا</vt:lpstr>
      <vt:lpstr>PowerPoint Presentation</vt:lpstr>
      <vt:lpstr>مفهوم پلتفرم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تحلیل پلتفرم اینترنت اشیا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چند پلتفرم پرکاربرد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با تشکر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سمینار آشنایی با اینترنت اشیا</dc:title>
  <dc:creator>Windows User</dc:creator>
  <cp:lastModifiedBy>Windows User</cp:lastModifiedBy>
  <cp:revision>226</cp:revision>
  <dcterms:created xsi:type="dcterms:W3CDTF">2018-12-17T09:33:44Z</dcterms:created>
  <dcterms:modified xsi:type="dcterms:W3CDTF">2019-01-01T13:52:42Z</dcterms:modified>
</cp:coreProperties>
</file>

<file path=docProps/thumbnail.jpeg>
</file>